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F83E31A-48DD-4A6B-852E-067735BC8D9D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2AE8606-E599-429D-9E95-8685F87D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Condicional</a:t>
            </a:r>
            <a:r>
              <a:rPr lang="en-US" dirty="0" smtClean="0"/>
              <a:t> Perfecto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18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Preguntas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aprender</a:t>
            </a:r>
            <a:r>
              <a:rPr lang="en-US" dirty="0" smtClean="0"/>
              <a:t> la </a:t>
            </a:r>
            <a:r>
              <a:rPr lang="en-US" dirty="0" err="1" smtClean="0"/>
              <a:t>conjugación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condicional</a:t>
            </a:r>
            <a:r>
              <a:rPr lang="en-US" dirty="0" smtClean="0"/>
              <a:t> perfecto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488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838200"/>
            <a:ext cx="6777317" cy="4994429"/>
          </a:xfrm>
        </p:spPr>
        <p:txBody>
          <a:bodyPr/>
          <a:lstStyle/>
          <a:p>
            <a:r>
              <a:rPr lang="en-US" dirty="0" smtClean="0"/>
              <a:t>_______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dirty="0" err="1"/>
              <a:t>ayer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hubiera</a:t>
            </a:r>
            <a:r>
              <a:rPr lang="en-US" dirty="0"/>
              <a:t> </a:t>
            </a:r>
            <a:r>
              <a:rPr lang="en-US" dirty="0" err="1"/>
              <a:t>podido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(I </a:t>
            </a:r>
            <a:r>
              <a:rPr lang="en-US" dirty="0"/>
              <a:t>would have phoned yesterday if I had been able </a:t>
            </a:r>
            <a:r>
              <a:rPr lang="en-US" dirty="0" smtClean="0"/>
              <a:t>to.)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A. </a:t>
            </a:r>
            <a:r>
              <a:rPr lang="en-US" dirty="0" err="1" smtClean="0"/>
              <a:t>Habría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B. </a:t>
            </a:r>
            <a:r>
              <a:rPr lang="en-US" dirty="0" err="1" smtClean="0"/>
              <a:t>Habrían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C. </a:t>
            </a:r>
            <a:r>
              <a:rPr lang="en-US" dirty="0" err="1" smtClean="0"/>
              <a:t>Habríamos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D. </a:t>
            </a:r>
            <a:r>
              <a:rPr lang="en-US" dirty="0" err="1" smtClean="0"/>
              <a:t>Habríais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66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838200"/>
            <a:ext cx="6777317" cy="4994429"/>
          </a:xfrm>
        </p:spPr>
        <p:txBody>
          <a:bodyPr/>
          <a:lstStyle/>
          <a:p>
            <a:r>
              <a:rPr lang="en-US" dirty="0" err="1"/>
              <a:t>Nos</a:t>
            </a:r>
            <a:r>
              <a:rPr lang="en-US" dirty="0"/>
              <a:t> lo </a:t>
            </a:r>
            <a:r>
              <a:rPr lang="en-US" dirty="0" smtClean="0"/>
              <a:t>___________ </a:t>
            </a:r>
            <a:r>
              <a:rPr lang="en-US" dirty="0" err="1"/>
              <a:t>comprado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hubiera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azul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(We </a:t>
            </a:r>
            <a:r>
              <a:rPr lang="en-US" dirty="0"/>
              <a:t>would have bought it if it had been </a:t>
            </a:r>
            <a:r>
              <a:rPr lang="en-US" dirty="0" smtClean="0"/>
              <a:t>blue.)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A. </a:t>
            </a:r>
            <a:r>
              <a:rPr lang="en-US" dirty="0" err="1"/>
              <a:t>Habría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B. </a:t>
            </a:r>
            <a:r>
              <a:rPr lang="en-US" dirty="0" err="1"/>
              <a:t>Habrían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C. </a:t>
            </a:r>
            <a:r>
              <a:rPr lang="en-US" dirty="0" err="1"/>
              <a:t>Habríamos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D. </a:t>
            </a:r>
            <a:r>
              <a:rPr lang="en-US" dirty="0" err="1"/>
              <a:t>Habríais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822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838200"/>
            <a:ext cx="6777317" cy="4994429"/>
          </a:xfrm>
        </p:spPr>
        <p:txBody>
          <a:bodyPr/>
          <a:lstStyle/>
          <a:p>
            <a:r>
              <a:rPr lang="en-US" dirty="0"/>
              <a:t>Me lo </a:t>
            </a:r>
            <a:r>
              <a:rPr lang="en-US" dirty="0" smtClean="0"/>
              <a:t>______ </a:t>
            </a:r>
            <a:r>
              <a:rPr lang="en-US" dirty="0" err="1"/>
              <a:t>dicho</a:t>
            </a:r>
            <a:r>
              <a:rPr lang="en-US" dirty="0"/>
              <a:t> antes</a:t>
            </a:r>
          </a:p>
          <a:p>
            <a:pPr marL="68580" indent="0">
              <a:buNone/>
            </a:pPr>
            <a:r>
              <a:rPr lang="en-US" dirty="0" smtClean="0"/>
              <a:t>(She </a:t>
            </a:r>
            <a:r>
              <a:rPr lang="en-US" dirty="0"/>
              <a:t>would have told me </a:t>
            </a:r>
            <a:r>
              <a:rPr lang="en-US" dirty="0" smtClean="0"/>
              <a:t>before.)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A. </a:t>
            </a:r>
            <a:r>
              <a:rPr lang="en-US" dirty="0" err="1"/>
              <a:t>Habría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B. </a:t>
            </a:r>
            <a:r>
              <a:rPr lang="en-US" dirty="0" err="1"/>
              <a:t>Habrían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C. </a:t>
            </a:r>
            <a:r>
              <a:rPr lang="en-US" dirty="0" err="1"/>
              <a:t>Habríamos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	D. </a:t>
            </a:r>
            <a:r>
              <a:rPr lang="en-US" dirty="0" err="1"/>
              <a:t>Habríais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386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 dirty="0" smtClean="0"/>
              <a:t>Presente Perfecto!</a:t>
            </a:r>
            <a:endParaRPr lang="es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Amber&amp;Lizzie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 dirty="0" err="1" smtClean="0"/>
              <a:t>What</a:t>
            </a:r>
            <a:r>
              <a:rPr lang="es-US" dirty="0" smtClean="0"/>
              <a:t> </a:t>
            </a:r>
            <a:r>
              <a:rPr lang="es-US" dirty="0" err="1" smtClean="0"/>
              <a:t>is</a:t>
            </a:r>
            <a:r>
              <a:rPr lang="es-US" dirty="0" smtClean="0"/>
              <a:t> </a:t>
            </a:r>
            <a:r>
              <a:rPr lang="es-US" dirty="0" err="1" smtClean="0"/>
              <a:t>present</a:t>
            </a:r>
            <a:r>
              <a:rPr lang="es-US" dirty="0" smtClean="0"/>
              <a:t> </a:t>
            </a:r>
            <a:r>
              <a:rPr lang="es-US" dirty="0" err="1" smtClean="0"/>
              <a:t>perfect</a:t>
            </a:r>
            <a:r>
              <a:rPr lang="es-US" dirty="0" smtClean="0"/>
              <a:t>?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present perfect is formed by combining the auxiliary verb "has" or "have" with the past participle.</a:t>
            </a:r>
          </a:p>
          <a:p>
            <a:r>
              <a:rPr lang="en-US" dirty="0" smtClean="0"/>
              <a:t>Because the present perfect is a compound tense, two verbs are required: the </a:t>
            </a:r>
            <a:r>
              <a:rPr lang="en-US" i="1" dirty="0" smtClean="0"/>
              <a:t>main</a:t>
            </a:r>
            <a:r>
              <a:rPr lang="en-US" dirty="0" smtClean="0"/>
              <a:t> verb and the </a:t>
            </a:r>
            <a:r>
              <a:rPr lang="en-US" i="1" dirty="0" smtClean="0"/>
              <a:t>auxiliary</a:t>
            </a:r>
            <a:r>
              <a:rPr lang="en-US" dirty="0" smtClean="0"/>
              <a:t> verb.</a:t>
            </a:r>
          </a:p>
          <a:p>
            <a:r>
              <a:rPr lang="en-US" dirty="0" smtClean="0"/>
              <a:t>Haber is the auxiliary verb required.</a:t>
            </a:r>
            <a:endParaRPr lang="es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 dirty="0" err="1" smtClean="0"/>
              <a:t>Examples</a:t>
            </a:r>
            <a:r>
              <a:rPr lang="es-US" dirty="0" smtClean="0"/>
              <a:t> in </a:t>
            </a:r>
            <a:r>
              <a:rPr lang="es-US" dirty="0" err="1" smtClean="0"/>
              <a:t>English</a:t>
            </a:r>
            <a:r>
              <a:rPr lang="es-US" dirty="0" smtClean="0"/>
              <a:t>: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 have studied.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(main verb: studied ; auxiliary verb: have)</a:t>
            </a:r>
          </a:p>
          <a:p>
            <a:r>
              <a:rPr lang="en-US" b="1" dirty="0" smtClean="0"/>
              <a:t>He has written a letter to Jorge.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(main verb: written ; auxiliary verb: has)</a:t>
            </a:r>
          </a:p>
          <a:p>
            <a:r>
              <a:rPr lang="en-US" b="1" dirty="0" smtClean="0"/>
              <a:t>We have been lost for ten days.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(main verb: been ; auxiliary verb: have)</a:t>
            </a:r>
          </a:p>
          <a:p>
            <a:endParaRPr lang="es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 dirty="0" err="1" smtClean="0"/>
              <a:t>How</a:t>
            </a:r>
            <a:r>
              <a:rPr lang="es-US" dirty="0" smtClean="0"/>
              <a:t> </a:t>
            </a:r>
            <a:r>
              <a:rPr lang="es-US" dirty="0" err="1" smtClean="0"/>
              <a:t>to</a:t>
            </a:r>
            <a:r>
              <a:rPr lang="es-US" dirty="0" smtClean="0"/>
              <a:t> </a:t>
            </a:r>
            <a:r>
              <a:rPr lang="es-US" dirty="0" err="1" smtClean="0"/>
              <a:t>Conjugate</a:t>
            </a:r>
            <a:r>
              <a:rPr lang="es-US" dirty="0" smtClean="0"/>
              <a:t> Haber: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He (yo)</a:t>
            </a:r>
            <a:br>
              <a:rPr lang="es-ES" b="1" dirty="0" smtClean="0"/>
            </a:br>
            <a:r>
              <a:rPr lang="es-ES" b="1" dirty="0" smtClean="0"/>
              <a:t>has (tu)</a:t>
            </a:r>
            <a:br>
              <a:rPr lang="es-ES" b="1" dirty="0" smtClean="0"/>
            </a:br>
            <a:r>
              <a:rPr lang="es-ES" b="1" dirty="0" smtClean="0"/>
              <a:t>ha (el)</a:t>
            </a:r>
            <a:br>
              <a:rPr lang="es-ES" b="1" dirty="0" smtClean="0"/>
            </a:br>
            <a:r>
              <a:rPr lang="es-ES" b="1" dirty="0" smtClean="0"/>
              <a:t>hemos (nosotros)</a:t>
            </a:r>
            <a:br>
              <a:rPr lang="es-ES" b="1" dirty="0" smtClean="0"/>
            </a:br>
            <a:r>
              <a:rPr lang="es-ES" b="1" dirty="0" smtClean="0"/>
              <a:t>habéis (vosotros)</a:t>
            </a:r>
            <a:br>
              <a:rPr lang="es-ES" b="1" dirty="0" smtClean="0"/>
            </a:br>
            <a:r>
              <a:rPr lang="es-ES" b="1" dirty="0" smtClean="0"/>
              <a:t>han (ellos)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/>
            </a:r>
            <a:br>
              <a:rPr lang="es-E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US" dirty="0" err="1" smtClean="0"/>
              <a:t>To</a:t>
            </a:r>
            <a:r>
              <a:rPr lang="es-US" dirty="0" smtClean="0"/>
              <a:t> </a:t>
            </a:r>
            <a:r>
              <a:rPr lang="es-US" dirty="0" err="1" smtClean="0"/>
              <a:t>Conjugate</a:t>
            </a:r>
            <a:r>
              <a:rPr lang="es-US" dirty="0" smtClean="0"/>
              <a:t> </a:t>
            </a:r>
            <a:r>
              <a:rPr lang="es-US" dirty="0" err="1" smtClean="0"/>
              <a:t>the</a:t>
            </a:r>
            <a:r>
              <a:rPr lang="es-US" dirty="0" smtClean="0"/>
              <a:t> </a:t>
            </a:r>
            <a:r>
              <a:rPr lang="es-US" dirty="0" err="1" smtClean="0"/>
              <a:t>Main</a:t>
            </a:r>
            <a:r>
              <a:rPr lang="es-US" dirty="0" smtClean="0"/>
              <a:t> </a:t>
            </a:r>
            <a:r>
              <a:rPr lang="es-US" dirty="0" err="1" smtClean="0"/>
              <a:t>Verb</a:t>
            </a:r>
            <a:r>
              <a:rPr lang="es-US" dirty="0" smtClean="0"/>
              <a:t>: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467600" cy="4572000"/>
          </a:xfrm>
        </p:spPr>
        <p:txBody>
          <a:bodyPr/>
          <a:lstStyle/>
          <a:p>
            <a:r>
              <a:rPr lang="en-US" dirty="0" smtClean="0"/>
              <a:t>the past participle is formed by dropping the infinitive ending and adding either -ado or -</a:t>
            </a:r>
            <a:r>
              <a:rPr lang="en-US" dirty="0" err="1" smtClean="0"/>
              <a:t>ido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Example:</a:t>
            </a:r>
          </a:p>
          <a:p>
            <a:pPr lvl="2"/>
            <a:r>
              <a:rPr lang="en-US" dirty="0" smtClean="0"/>
              <a:t>Comer </a:t>
            </a:r>
            <a:r>
              <a:rPr lang="en-US" dirty="0" smtClean="0">
                <a:sym typeface="Wingdings" pitchFamily="2" charset="2"/>
              </a:rPr>
              <a:t> comido</a:t>
            </a:r>
          </a:p>
          <a:p>
            <a:pPr lvl="2"/>
            <a:r>
              <a:rPr lang="en-US" dirty="0" err="1" smtClean="0">
                <a:sym typeface="Wingdings" pitchFamily="2" charset="2"/>
              </a:rPr>
              <a:t>Jugar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jugado</a:t>
            </a:r>
            <a:endParaRPr lang="en-US" dirty="0" smtClean="0">
              <a:sym typeface="Wingdings" pitchFamily="2" charset="2"/>
            </a:endParaRPr>
          </a:p>
          <a:p>
            <a:pPr lvl="2">
              <a:buNone/>
            </a:pPr>
            <a:endParaRPr lang="es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US" dirty="0" err="1" smtClean="0"/>
              <a:t>Some</a:t>
            </a:r>
            <a:r>
              <a:rPr lang="es-US" dirty="0" smtClean="0"/>
              <a:t> </a:t>
            </a:r>
            <a:r>
              <a:rPr lang="es-US" dirty="0" err="1" smtClean="0"/>
              <a:t>Main</a:t>
            </a:r>
            <a:r>
              <a:rPr lang="es-US" dirty="0" smtClean="0"/>
              <a:t> </a:t>
            </a:r>
            <a:r>
              <a:rPr lang="es-US" dirty="0" err="1" smtClean="0"/>
              <a:t>Verbs</a:t>
            </a:r>
            <a:r>
              <a:rPr lang="es-US" dirty="0" smtClean="0"/>
              <a:t> Can Be Irregular: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dirty="0" err="1" smtClean="0"/>
              <a:t>For</a:t>
            </a:r>
            <a:r>
              <a:rPr lang="es-US" dirty="0" smtClean="0"/>
              <a:t> </a:t>
            </a:r>
            <a:r>
              <a:rPr lang="es-US" dirty="0" err="1" smtClean="0"/>
              <a:t>Example</a:t>
            </a:r>
            <a:r>
              <a:rPr lang="es-US" dirty="0" smtClean="0"/>
              <a:t>:</a:t>
            </a:r>
          </a:p>
          <a:p>
            <a:pPr lvl="2"/>
            <a:r>
              <a:rPr lang="en-US" dirty="0" err="1" smtClean="0"/>
              <a:t>Morirse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muerto</a:t>
            </a:r>
            <a:endParaRPr lang="en-US" dirty="0" smtClean="0"/>
          </a:p>
          <a:p>
            <a:pPr lvl="2"/>
            <a:r>
              <a:rPr lang="en-US" dirty="0" err="1" smtClean="0"/>
              <a:t>Ponerse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puesto</a:t>
            </a:r>
            <a:endParaRPr lang="en-US" dirty="0" smtClean="0"/>
          </a:p>
          <a:p>
            <a:pPr lvl="2"/>
            <a:r>
              <a:rPr lang="en-US" dirty="0" err="1" smtClean="0"/>
              <a:t>Volver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vuelto</a:t>
            </a:r>
            <a:endParaRPr lang="es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21285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verbo</a:t>
            </a:r>
            <a:r>
              <a:rPr lang="en-US" dirty="0" smtClean="0"/>
              <a:t> </a:t>
            </a:r>
            <a:r>
              <a:rPr lang="en-US" dirty="0" err="1" smtClean="0"/>
              <a:t>auxiliar</a:t>
            </a:r>
            <a:endParaRPr lang="en-US" dirty="0" smtClean="0"/>
          </a:p>
          <a:p>
            <a:pPr lvl="1"/>
            <a:r>
              <a:rPr lang="en-US" dirty="0" smtClean="0"/>
              <a:t>Los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r>
              <a:rPr lang="en-US" dirty="0" smtClean="0"/>
              <a:t> </a:t>
            </a:r>
            <a:r>
              <a:rPr lang="en-US" dirty="0" err="1" smtClean="0"/>
              <a:t>forman</a:t>
            </a:r>
            <a:r>
              <a:rPr lang="en-US" dirty="0" smtClean="0"/>
              <a:t> el </a:t>
            </a:r>
            <a:r>
              <a:rPr lang="en-US" dirty="0" err="1" smtClean="0"/>
              <a:t>condicional</a:t>
            </a:r>
            <a:r>
              <a:rPr lang="en-US" dirty="0" smtClean="0"/>
              <a:t> perfecto al </a:t>
            </a:r>
            <a:r>
              <a:rPr lang="en-US" dirty="0" err="1" smtClean="0"/>
              <a:t>conjugar</a:t>
            </a:r>
            <a:r>
              <a:rPr lang="en-US" dirty="0" smtClean="0"/>
              <a:t> el </a:t>
            </a:r>
            <a:r>
              <a:rPr lang="en-US" dirty="0" err="1" smtClean="0"/>
              <a:t>verbo</a:t>
            </a:r>
            <a:r>
              <a:rPr lang="en-US" dirty="0" smtClean="0"/>
              <a:t> </a:t>
            </a:r>
            <a:r>
              <a:rPr lang="en-US" dirty="0" err="1" smtClean="0"/>
              <a:t>auxiliar</a:t>
            </a:r>
            <a:r>
              <a:rPr lang="en-US" dirty="0" smtClean="0"/>
              <a:t> </a:t>
            </a:r>
            <a:r>
              <a:rPr lang="en-US" b="1" i="1" dirty="0" err="1" smtClean="0"/>
              <a:t>haber</a:t>
            </a:r>
            <a:r>
              <a:rPr lang="en-US" dirty="0" smtClean="0"/>
              <a:t> en el </a:t>
            </a:r>
            <a:r>
              <a:rPr lang="en-US" dirty="0" err="1" smtClean="0"/>
              <a:t>condicional</a:t>
            </a:r>
            <a:r>
              <a:rPr lang="en-US" dirty="0" smtClean="0"/>
              <a:t> simple </a:t>
            </a:r>
            <a:r>
              <a:rPr lang="en-US" dirty="0" err="1" smtClean="0"/>
              <a:t>seguido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participio</a:t>
            </a:r>
            <a:r>
              <a:rPr lang="en-US" dirty="0" smtClean="0"/>
              <a:t> </a:t>
            </a:r>
            <a:r>
              <a:rPr lang="en-US" dirty="0" err="1" smtClean="0"/>
              <a:t>pasado</a:t>
            </a:r>
            <a:r>
              <a:rPr lang="en-US" dirty="0" smtClean="0"/>
              <a:t> del </a:t>
            </a:r>
            <a:r>
              <a:rPr lang="en-US" dirty="0" err="1" smtClean="0"/>
              <a:t>verbo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272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24744" cy="1143000"/>
          </a:xfrm>
        </p:spPr>
        <p:txBody>
          <a:bodyPr/>
          <a:lstStyle/>
          <a:p>
            <a:pPr algn="ctr"/>
            <a:r>
              <a:rPr lang="es-US" dirty="0" err="1" smtClean="0"/>
              <a:t>Now</a:t>
            </a:r>
            <a:r>
              <a:rPr lang="es-US" dirty="0" smtClean="0"/>
              <a:t> </a:t>
            </a:r>
            <a:r>
              <a:rPr lang="es-US" dirty="0" err="1" smtClean="0"/>
              <a:t>All</a:t>
            </a:r>
            <a:r>
              <a:rPr lang="es-US" dirty="0" smtClean="0"/>
              <a:t> </a:t>
            </a:r>
            <a:r>
              <a:rPr lang="es-US" dirty="0" err="1" smtClean="0"/>
              <a:t>Together</a:t>
            </a:r>
            <a:r>
              <a:rPr lang="es-US" dirty="0" smtClean="0"/>
              <a:t>! :D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33400" y="1600200"/>
            <a:ext cx="3657600" cy="4525963"/>
          </a:xfrm>
          <a:prstGeom prst="rect">
            <a:avLst/>
          </a:prstGeom>
        </p:spPr>
        <p:txBody>
          <a:bodyPr/>
          <a:lstStyle/>
          <a:p>
            <a:r>
              <a:rPr lang="es-US" dirty="0" err="1" smtClean="0"/>
              <a:t>English</a:t>
            </a:r>
            <a:r>
              <a:rPr lang="es-US" dirty="0" smtClean="0"/>
              <a:t>:</a:t>
            </a:r>
          </a:p>
          <a:p>
            <a:pPr lvl="1"/>
            <a:r>
              <a:rPr lang="es-US" dirty="0" smtClean="0"/>
              <a:t>I </a:t>
            </a:r>
            <a:r>
              <a:rPr lang="es-US" dirty="0" err="1" smtClean="0"/>
              <a:t>have</a:t>
            </a:r>
            <a:r>
              <a:rPr lang="es-US" dirty="0" smtClean="0"/>
              <a:t> </a:t>
            </a:r>
            <a:r>
              <a:rPr lang="es-US" dirty="0" err="1" smtClean="0"/>
              <a:t>eaten</a:t>
            </a:r>
            <a:r>
              <a:rPr lang="es-US" dirty="0" smtClean="0"/>
              <a:t>.</a:t>
            </a:r>
          </a:p>
          <a:p>
            <a:pPr lvl="1"/>
            <a:r>
              <a:rPr lang="es-US" dirty="0" err="1" smtClean="0"/>
              <a:t>You</a:t>
            </a:r>
            <a:r>
              <a:rPr lang="es-US" dirty="0" smtClean="0"/>
              <a:t> </a:t>
            </a:r>
            <a:r>
              <a:rPr lang="es-US" dirty="0" err="1" smtClean="0"/>
              <a:t>have</a:t>
            </a:r>
            <a:r>
              <a:rPr lang="es-US" dirty="0" smtClean="0"/>
              <a:t> </a:t>
            </a:r>
            <a:r>
              <a:rPr lang="es-US" dirty="0" err="1" smtClean="0"/>
              <a:t>eaten</a:t>
            </a:r>
            <a:r>
              <a:rPr lang="es-US" dirty="0" smtClean="0"/>
              <a:t>.</a:t>
            </a:r>
          </a:p>
          <a:p>
            <a:pPr lvl="1"/>
            <a:r>
              <a:rPr lang="es-US" dirty="0" smtClean="0"/>
              <a:t>He has </a:t>
            </a:r>
            <a:r>
              <a:rPr lang="es-US" dirty="0" err="1" smtClean="0"/>
              <a:t>eaten</a:t>
            </a:r>
            <a:r>
              <a:rPr lang="es-US" dirty="0" smtClean="0"/>
              <a:t>.</a:t>
            </a:r>
          </a:p>
          <a:p>
            <a:pPr lvl="1"/>
            <a:r>
              <a:rPr lang="es-US" dirty="0" err="1" smtClean="0"/>
              <a:t>We</a:t>
            </a:r>
            <a:r>
              <a:rPr lang="es-US" dirty="0" smtClean="0"/>
              <a:t> </a:t>
            </a:r>
            <a:r>
              <a:rPr lang="es-US" dirty="0" err="1" smtClean="0"/>
              <a:t>have</a:t>
            </a:r>
            <a:r>
              <a:rPr lang="es-US" dirty="0" smtClean="0"/>
              <a:t> </a:t>
            </a:r>
            <a:r>
              <a:rPr lang="es-US" dirty="0" err="1" smtClean="0"/>
              <a:t>eaten</a:t>
            </a:r>
            <a:r>
              <a:rPr lang="es-US" dirty="0" smtClean="0"/>
              <a:t>.</a:t>
            </a:r>
          </a:p>
          <a:p>
            <a:pPr lvl="1"/>
            <a:r>
              <a:rPr lang="es-US" dirty="0" err="1" smtClean="0"/>
              <a:t>You-all</a:t>
            </a:r>
            <a:r>
              <a:rPr lang="es-US" dirty="0" smtClean="0"/>
              <a:t> </a:t>
            </a:r>
            <a:r>
              <a:rPr lang="es-US" dirty="0" err="1" smtClean="0"/>
              <a:t>have</a:t>
            </a:r>
            <a:r>
              <a:rPr lang="es-US" dirty="0" smtClean="0"/>
              <a:t> </a:t>
            </a:r>
            <a:r>
              <a:rPr lang="es-US" dirty="0" err="1" smtClean="0"/>
              <a:t>eaten</a:t>
            </a:r>
            <a:r>
              <a:rPr lang="es-US" dirty="0" smtClean="0"/>
              <a:t>.</a:t>
            </a:r>
          </a:p>
          <a:p>
            <a:pPr lvl="1"/>
            <a:r>
              <a:rPr lang="es-US" dirty="0" err="1" smtClean="0"/>
              <a:t>They</a:t>
            </a:r>
            <a:r>
              <a:rPr lang="es-US" dirty="0" smtClean="0"/>
              <a:t> </a:t>
            </a:r>
            <a:r>
              <a:rPr lang="es-US" dirty="0" err="1" smtClean="0"/>
              <a:t>have</a:t>
            </a:r>
            <a:r>
              <a:rPr lang="es-US" dirty="0" smtClean="0"/>
              <a:t> </a:t>
            </a:r>
            <a:r>
              <a:rPr lang="es-US" dirty="0" err="1" smtClean="0"/>
              <a:t>eaten</a:t>
            </a:r>
            <a:r>
              <a:rPr lang="es-US" dirty="0" smtClean="0"/>
              <a:t>.</a:t>
            </a:r>
          </a:p>
          <a:p>
            <a:pPr lvl="1"/>
            <a:endParaRPr lang="es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267200" y="1600200"/>
            <a:ext cx="3657600" cy="4525963"/>
          </a:xfrm>
          <a:prstGeom prst="rect">
            <a:avLst/>
          </a:prstGeom>
        </p:spPr>
        <p:txBody>
          <a:bodyPr/>
          <a:lstStyle/>
          <a:p>
            <a:r>
              <a:rPr lang="es-US" dirty="0" smtClean="0"/>
              <a:t>Español:</a:t>
            </a:r>
          </a:p>
          <a:p>
            <a:pPr lvl="1"/>
            <a:r>
              <a:rPr lang="es-US" dirty="0" smtClean="0"/>
              <a:t>He comido.</a:t>
            </a:r>
          </a:p>
          <a:p>
            <a:pPr lvl="1"/>
            <a:r>
              <a:rPr lang="es-US" dirty="0" smtClean="0"/>
              <a:t>Has comido.</a:t>
            </a:r>
          </a:p>
          <a:p>
            <a:pPr lvl="1"/>
            <a:r>
              <a:rPr lang="es-US" dirty="0" smtClean="0"/>
              <a:t>Ha comido.</a:t>
            </a:r>
          </a:p>
          <a:p>
            <a:pPr lvl="1"/>
            <a:r>
              <a:rPr lang="es-US" dirty="0" smtClean="0"/>
              <a:t>Hemos comido.</a:t>
            </a:r>
          </a:p>
          <a:p>
            <a:pPr lvl="1"/>
            <a:r>
              <a:rPr lang="en-US" dirty="0" err="1" smtClean="0"/>
              <a:t>Habéis</a:t>
            </a:r>
            <a:r>
              <a:rPr lang="en-US" dirty="0" smtClean="0"/>
              <a:t> comido.</a:t>
            </a:r>
          </a:p>
          <a:p>
            <a:pPr lvl="1"/>
            <a:r>
              <a:rPr lang="en-US" dirty="0" smtClean="0"/>
              <a:t>Han comido.</a:t>
            </a:r>
            <a:endParaRPr lang="es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06844744"/>
              </p:ext>
            </p:extLst>
          </p:nvPr>
        </p:nvGraphicFramePr>
        <p:xfrm>
          <a:off x="990599" y="1371597"/>
          <a:ext cx="7162800" cy="411480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387600"/>
                <a:gridCol w="2387600"/>
                <a:gridCol w="2387600"/>
              </a:tblGrid>
              <a:tr h="919264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Pronombre</a:t>
                      </a:r>
                      <a:r>
                        <a:rPr lang="en-US" dirty="0" smtClean="0"/>
                        <a:t> Personal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Haber</a:t>
                      </a:r>
                      <a:endParaRPr lang="en-US" i="1" dirty="0">
                        <a:latin typeface="Berlin Sans FB Demi" pitchFamily="34" charset="0"/>
                      </a:endParaRPr>
                    </a:p>
                  </a:txBody>
                  <a:tcPr/>
                </a:tc>
              </a:tr>
              <a:tr h="53259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a  </a:t>
                      </a:r>
                      <a:r>
                        <a:rPr lang="en-US" baseline="0" dirty="0" smtClean="0"/>
                        <a:t>Singular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habría</a:t>
                      </a:r>
                      <a:endParaRPr lang="en-US" dirty="0"/>
                    </a:p>
                  </a:txBody>
                  <a:tcPr/>
                </a:tc>
              </a:tr>
              <a:tr h="53259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a</a:t>
                      </a:r>
                      <a:r>
                        <a:rPr lang="en-US" dirty="0" smtClean="0"/>
                        <a:t> 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habrías</a:t>
                      </a:r>
                      <a:endParaRPr lang="en-US" dirty="0" smtClean="0"/>
                    </a:p>
                  </a:txBody>
                  <a:tcPr/>
                </a:tc>
              </a:tr>
              <a:tr h="53259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3</a:t>
                      </a:r>
                      <a:r>
                        <a:rPr lang="en-US" baseline="30000" dirty="0" smtClean="0"/>
                        <a:t>a</a:t>
                      </a:r>
                      <a:r>
                        <a:rPr lang="en-US" baseline="0" dirty="0" smtClean="0"/>
                        <a:t> 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Ud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</a:t>
                      </a:r>
                      <a:endParaRPr lang="en-US" dirty="0" smtClean="0"/>
                    </a:p>
                  </a:txBody>
                  <a:tcPr/>
                </a:tc>
              </a:tr>
              <a:tr h="53259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a  </a:t>
                      </a:r>
                      <a:r>
                        <a:rPr lang="en-US" baseline="0" dirty="0" smtClean="0"/>
                        <a:t>Plural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habríamos</a:t>
                      </a:r>
                      <a:endParaRPr lang="en-US" dirty="0" smtClean="0"/>
                    </a:p>
                  </a:txBody>
                  <a:tcPr/>
                </a:tc>
              </a:tr>
              <a:tr h="53259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a</a:t>
                      </a:r>
                      <a:r>
                        <a:rPr lang="en-US" dirty="0" smtClean="0"/>
                        <a:t> Plural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vosotros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habríais</a:t>
                      </a:r>
                      <a:endParaRPr lang="en-US" dirty="0" smtClean="0"/>
                    </a:p>
                  </a:txBody>
                  <a:tcPr/>
                </a:tc>
              </a:tr>
              <a:tr h="53259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3</a:t>
                      </a:r>
                      <a:r>
                        <a:rPr lang="en-US" baseline="30000" dirty="0" smtClean="0"/>
                        <a:t>a</a:t>
                      </a:r>
                      <a:r>
                        <a:rPr lang="en-US" baseline="0" dirty="0" smtClean="0"/>
                        <a:t> Plural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ellas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Uds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habrían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35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3398432"/>
              </p:ext>
            </p:extLst>
          </p:nvPr>
        </p:nvGraphicFramePr>
        <p:xfrm>
          <a:off x="1219200" y="1295400"/>
          <a:ext cx="6629400" cy="256032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657350"/>
                <a:gridCol w="1657350"/>
                <a:gridCol w="1657350"/>
                <a:gridCol w="165735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a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Conjugación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Infinitivo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hablar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hablado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habríaamos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hablado</a:t>
                      </a:r>
                      <a:endParaRPr lang="en-US" dirty="0" smtClean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Participio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hablado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hablado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hablado</a:t>
                      </a:r>
                      <a:endParaRPr lang="en-US" dirty="0" smtClean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hablado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hablado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8598096"/>
              </p:ext>
            </p:extLst>
          </p:nvPr>
        </p:nvGraphicFramePr>
        <p:xfrm>
          <a:off x="1219200" y="3886200"/>
          <a:ext cx="6629400" cy="256032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657350"/>
                <a:gridCol w="1657350"/>
                <a:gridCol w="1657350"/>
                <a:gridCol w="1657350"/>
              </a:tblGrid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a </a:t>
                      </a:r>
                      <a:r>
                        <a:rPr lang="en-US" baseline="0" dirty="0" err="1" smtClean="0"/>
                        <a:t>Conjugación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Infinitivo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habría bebido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habríaamos bebido</a:t>
                      </a:r>
                      <a:endParaRPr lang="en-US" dirty="0" smtClean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Participio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bebido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habrías</a:t>
                      </a:r>
                      <a:r>
                        <a:rPr lang="en-US" baseline="0" smtClean="0"/>
                        <a:t> bebido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habríais</a:t>
                      </a:r>
                      <a:r>
                        <a:rPr lang="en-US" baseline="0" smtClean="0"/>
                        <a:t> bebido</a:t>
                      </a:r>
                      <a:endParaRPr lang="en-US" dirty="0" smtClean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habría bebido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bebido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5055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5185969"/>
              </p:ext>
            </p:extLst>
          </p:nvPr>
        </p:nvGraphicFramePr>
        <p:xfrm>
          <a:off x="1042988" y="2324100"/>
          <a:ext cx="6777036" cy="256032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694259"/>
                <a:gridCol w="1694259"/>
                <a:gridCol w="1694259"/>
                <a:gridCol w="16942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3ª </a:t>
                      </a:r>
                      <a:r>
                        <a:rPr lang="en-US" dirty="0" err="1" smtClean="0"/>
                        <a:t>conjugación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Infinitivo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vivir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vivido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habríaamos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vivido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Participio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vivido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vivido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vivido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vivido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habrían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vivido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197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744" cy="1143000"/>
          </a:xfrm>
        </p:spPr>
        <p:txBody>
          <a:bodyPr/>
          <a:lstStyle/>
          <a:p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Irregulares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981200"/>
            <a:ext cx="3529584" cy="4239768"/>
          </a:xfrm>
        </p:spPr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uso</a:t>
            </a:r>
            <a:r>
              <a:rPr lang="en-US" dirty="0" smtClean="0"/>
              <a:t> de un </a:t>
            </a:r>
            <a:r>
              <a:rPr lang="en-US" dirty="0" err="1" smtClean="0"/>
              <a:t>partcipio</a:t>
            </a:r>
            <a:r>
              <a:rPr lang="en-US" dirty="0" smtClean="0"/>
              <a:t> </a:t>
            </a:r>
            <a:r>
              <a:rPr lang="en-US" dirty="0" err="1" smtClean="0"/>
              <a:t>pasado</a:t>
            </a:r>
            <a:r>
              <a:rPr lang="en-US" dirty="0" smtClean="0"/>
              <a:t> irregular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única</a:t>
            </a:r>
            <a:r>
              <a:rPr lang="en-US" dirty="0" smtClean="0"/>
              <a:t> </a:t>
            </a:r>
            <a:r>
              <a:rPr lang="en-US" dirty="0" err="1" smtClean="0"/>
              <a:t>irregularidad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ocurre</a:t>
            </a:r>
            <a:r>
              <a:rPr lang="en-US" dirty="0" smtClean="0"/>
              <a:t> en el </a:t>
            </a:r>
            <a:r>
              <a:rPr lang="en-US" dirty="0" err="1" smtClean="0"/>
              <a:t>condicional</a:t>
            </a:r>
            <a:r>
              <a:rPr lang="en-US" dirty="0" smtClean="0"/>
              <a:t> perfecto.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3889248" cy="4163569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Ejemplos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err="1"/>
              <a:t>habría</a:t>
            </a:r>
            <a:r>
              <a:rPr lang="en-US" sz="2400" dirty="0"/>
              <a:t> </a:t>
            </a:r>
            <a:r>
              <a:rPr lang="en-US" sz="2400" dirty="0" err="1" smtClean="0"/>
              <a:t>abierto</a:t>
            </a:r>
            <a:r>
              <a:rPr lang="en-US" sz="2400" dirty="0" smtClean="0"/>
              <a:t> (</a:t>
            </a:r>
            <a:r>
              <a:rPr lang="en-US" sz="2400" dirty="0" err="1" smtClean="0"/>
              <a:t>abrir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en-US" sz="2400" dirty="0" err="1" smtClean="0"/>
              <a:t>habría</a:t>
            </a:r>
            <a:r>
              <a:rPr lang="en-US" sz="2400" dirty="0" smtClean="0"/>
              <a:t> </a:t>
            </a:r>
            <a:r>
              <a:rPr lang="en-US" sz="2400" dirty="0" err="1" smtClean="0"/>
              <a:t>hecho</a:t>
            </a:r>
            <a:r>
              <a:rPr lang="en-US" sz="2400" dirty="0" smtClean="0"/>
              <a:t> (</a:t>
            </a:r>
            <a:r>
              <a:rPr lang="en-US" sz="2400" dirty="0" err="1" smtClean="0"/>
              <a:t>hacer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en-US" sz="2400" dirty="0" err="1"/>
              <a:t>habrías</a:t>
            </a:r>
            <a:r>
              <a:rPr lang="en-US" sz="2400" dirty="0"/>
              <a:t> </a:t>
            </a:r>
            <a:r>
              <a:rPr lang="en-US" sz="2400" dirty="0" err="1" smtClean="0"/>
              <a:t>dicho</a:t>
            </a:r>
            <a:r>
              <a:rPr lang="en-US" sz="2400" dirty="0" smtClean="0"/>
              <a:t> (</a:t>
            </a:r>
            <a:r>
              <a:rPr lang="en-US" sz="2400" dirty="0" err="1" smtClean="0"/>
              <a:t>decir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en-US" sz="2400" dirty="0" err="1"/>
              <a:t>h</a:t>
            </a:r>
            <a:r>
              <a:rPr lang="en-US" sz="2400" dirty="0" err="1" smtClean="0"/>
              <a:t>abríamos</a:t>
            </a:r>
            <a:r>
              <a:rPr lang="en-US" sz="2400" dirty="0" smtClean="0"/>
              <a:t> </a:t>
            </a:r>
            <a:r>
              <a:rPr lang="en-US" sz="2400" dirty="0" err="1" smtClean="0"/>
              <a:t>puesto</a:t>
            </a:r>
            <a:r>
              <a:rPr lang="en-US" sz="2400" dirty="0" smtClean="0"/>
              <a:t> (</a:t>
            </a:r>
            <a:r>
              <a:rPr lang="en-US" sz="2400" dirty="0" err="1" smtClean="0"/>
              <a:t>poner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en-US" sz="2400" dirty="0" err="1" smtClean="0"/>
              <a:t>habríais</a:t>
            </a:r>
            <a:r>
              <a:rPr lang="en-US" sz="2400" dirty="0" smtClean="0"/>
              <a:t> </a:t>
            </a:r>
            <a:r>
              <a:rPr lang="en-US" sz="2400" dirty="0" err="1" smtClean="0"/>
              <a:t>roto</a:t>
            </a:r>
            <a:r>
              <a:rPr lang="en-US" sz="2400" dirty="0" smtClean="0"/>
              <a:t> (</a:t>
            </a:r>
            <a:r>
              <a:rPr lang="en-US" sz="2400" dirty="0" err="1" smtClean="0"/>
              <a:t>rompir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r>
              <a:rPr lang="en-US" sz="2400" dirty="0" err="1"/>
              <a:t>habrían</a:t>
            </a:r>
            <a:r>
              <a:rPr lang="en-US" sz="2400" dirty="0"/>
              <a:t> </a:t>
            </a:r>
            <a:r>
              <a:rPr lang="en-US" sz="2400" dirty="0" err="1" smtClean="0"/>
              <a:t>visto</a:t>
            </a:r>
            <a:r>
              <a:rPr lang="en-US" sz="2400" dirty="0" smtClean="0"/>
              <a:t> (</a:t>
            </a:r>
            <a:r>
              <a:rPr lang="en-US" sz="2400" dirty="0" err="1" smtClean="0"/>
              <a:t>ver</a:t>
            </a:r>
            <a:r>
              <a:rPr lang="en-US" sz="2400" dirty="0" smtClean="0"/>
              <a:t>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38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Usos</a:t>
            </a:r>
            <a:r>
              <a:rPr lang="en-US" dirty="0" smtClean="0"/>
              <a:t> del </a:t>
            </a:r>
            <a:r>
              <a:rPr lang="en-US" dirty="0" err="1" smtClean="0"/>
              <a:t>Condicional</a:t>
            </a:r>
            <a:r>
              <a:rPr lang="en-US" dirty="0" smtClean="0"/>
              <a:t> Perfecto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condicional</a:t>
            </a:r>
            <a:r>
              <a:rPr lang="en-US" dirty="0" smtClean="0"/>
              <a:t> perfecto se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ormar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oración</a:t>
            </a:r>
            <a:r>
              <a:rPr lang="en-US" dirty="0" smtClean="0"/>
              <a:t> </a:t>
            </a:r>
            <a:r>
              <a:rPr lang="en-US" dirty="0" err="1" smtClean="0"/>
              <a:t>compuesta</a:t>
            </a:r>
            <a:r>
              <a:rPr lang="en-US" dirty="0" smtClean="0"/>
              <a:t> con </a:t>
            </a:r>
            <a:r>
              <a:rPr lang="en-US" b="1" i="1" dirty="0" err="1" smtClean="0"/>
              <a:t>si</a:t>
            </a:r>
            <a:endParaRPr lang="en-US" dirty="0" smtClean="0"/>
          </a:p>
          <a:p>
            <a:pPr lvl="1"/>
            <a:r>
              <a:rPr lang="en-US" dirty="0" err="1"/>
              <a:t>h</a:t>
            </a:r>
            <a:r>
              <a:rPr lang="en-US" dirty="0" err="1" smtClean="0"/>
              <a:t>acer</a:t>
            </a:r>
            <a:r>
              <a:rPr lang="en-US" dirty="0" smtClean="0"/>
              <a:t> </a:t>
            </a:r>
            <a:r>
              <a:rPr lang="en-US" dirty="0" err="1" smtClean="0"/>
              <a:t>preguntas</a:t>
            </a:r>
            <a:r>
              <a:rPr lang="en-US" dirty="0" smtClean="0"/>
              <a:t> </a:t>
            </a:r>
            <a:r>
              <a:rPr lang="en-US" dirty="0" err="1" smtClean="0"/>
              <a:t>retóricas</a:t>
            </a:r>
            <a:r>
              <a:rPr lang="en-US" dirty="0" smtClean="0"/>
              <a:t> en el </a:t>
            </a:r>
            <a:r>
              <a:rPr lang="en-US" dirty="0" err="1" smtClean="0"/>
              <a:t>pasado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err="1" smtClean="0"/>
              <a:t>Él</a:t>
            </a:r>
            <a:r>
              <a:rPr lang="en-US" dirty="0" smtClean="0"/>
              <a:t> lo </a:t>
            </a:r>
            <a:r>
              <a:rPr lang="en-US" dirty="0" err="1" smtClean="0"/>
              <a:t>habría</a:t>
            </a:r>
            <a:r>
              <a:rPr lang="en-US" dirty="0" smtClean="0"/>
              <a:t> </a:t>
            </a:r>
            <a:r>
              <a:rPr lang="en-US" dirty="0" err="1" smtClean="0"/>
              <a:t>dicho</a:t>
            </a:r>
            <a:r>
              <a:rPr lang="en-US" dirty="0" smtClean="0"/>
              <a:t>.                He would have 						said it.</a:t>
            </a:r>
          </a:p>
          <a:p>
            <a:pPr marL="365760" lvl="1" indent="0">
              <a:buNone/>
            </a:pPr>
            <a:r>
              <a:rPr lang="en-US" dirty="0" smtClean="0"/>
              <a:t>Si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hubiera</a:t>
            </a:r>
            <a:r>
              <a:rPr lang="en-US" dirty="0" smtClean="0"/>
              <a:t> </a:t>
            </a:r>
            <a:r>
              <a:rPr lang="en-US" dirty="0" err="1" smtClean="0"/>
              <a:t>sabido</a:t>
            </a:r>
            <a:r>
              <a:rPr lang="en-US" dirty="0" smtClean="0"/>
              <a:t>,           If I had known, I </a:t>
            </a:r>
          </a:p>
          <a:p>
            <a:pPr marL="365760" lvl="1" indent="0">
              <a:buNone/>
            </a:pPr>
            <a:r>
              <a:rPr lang="en-US" dirty="0" err="1"/>
              <a:t>h</a:t>
            </a:r>
            <a:r>
              <a:rPr lang="en-US" dirty="0" err="1" smtClean="0"/>
              <a:t>abría</a:t>
            </a:r>
            <a:r>
              <a:rPr lang="en-US" dirty="0" smtClean="0"/>
              <a:t> </a:t>
            </a:r>
            <a:r>
              <a:rPr lang="en-US" dirty="0" err="1" smtClean="0"/>
              <a:t>ido</a:t>
            </a:r>
            <a:r>
              <a:rPr lang="en-US" dirty="0" smtClean="0"/>
              <a:t> </a:t>
            </a:r>
            <a:r>
              <a:rPr lang="en-US" dirty="0" err="1" smtClean="0"/>
              <a:t>contigo</a:t>
            </a:r>
            <a:r>
              <a:rPr lang="en-US" dirty="0" smtClean="0"/>
              <a:t>.              would have gone          					with you.</a:t>
            </a:r>
          </a:p>
          <a:p>
            <a:pPr marL="365760" lvl="1" indent="0">
              <a:buNone/>
            </a:pPr>
            <a:r>
              <a:rPr lang="es-ES" dirty="0"/>
              <a:t>¿Habrías comprado </a:t>
            </a:r>
            <a:r>
              <a:rPr lang="es-ES" dirty="0" smtClean="0"/>
              <a:t>           </a:t>
            </a:r>
            <a:r>
              <a:rPr lang="es-ES" dirty="0" err="1" smtClean="0"/>
              <a:t>Would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bought</a:t>
            </a:r>
            <a:r>
              <a:rPr lang="es-ES" dirty="0" smtClean="0"/>
              <a:t> </a:t>
            </a:r>
          </a:p>
          <a:p>
            <a:pPr marL="365760" lvl="1" indent="0">
              <a:buNone/>
            </a:pPr>
            <a:r>
              <a:rPr lang="es-ES" dirty="0" smtClean="0"/>
              <a:t>el </a:t>
            </a:r>
            <a:r>
              <a:rPr lang="es-ES" dirty="0"/>
              <a:t>libro si te hubiera </a:t>
            </a:r>
            <a:r>
              <a:rPr lang="es-ES" dirty="0" smtClean="0"/>
              <a:t>            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book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I </a:t>
            </a:r>
            <a:r>
              <a:rPr lang="es-ES" dirty="0" err="1" smtClean="0"/>
              <a:t>had</a:t>
            </a:r>
            <a:r>
              <a:rPr lang="es-ES" dirty="0" smtClean="0"/>
              <a:t> </a:t>
            </a:r>
            <a:r>
              <a:rPr lang="es-ES" dirty="0" err="1" smtClean="0"/>
              <a:t>told</a:t>
            </a:r>
            <a:r>
              <a:rPr lang="es-ES" dirty="0" smtClean="0"/>
              <a:t> </a:t>
            </a:r>
          </a:p>
          <a:p>
            <a:pPr marL="365760" lvl="1" indent="0">
              <a:buNone/>
            </a:pPr>
            <a:r>
              <a:rPr lang="es-ES" dirty="0" smtClean="0"/>
              <a:t>dicho?				</a:t>
            </a:r>
            <a:r>
              <a:rPr lang="es-ES" dirty="0" err="1" smtClean="0"/>
              <a:t>You</a:t>
            </a:r>
            <a:r>
              <a:rPr lang="es-E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815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Oraciones</a:t>
            </a:r>
            <a:r>
              <a:rPr lang="en-US" dirty="0" smtClean="0"/>
              <a:t> </a:t>
            </a:r>
            <a:r>
              <a:rPr lang="en-US" dirty="0" err="1" smtClean="0"/>
              <a:t>Compuestas</a:t>
            </a:r>
            <a:r>
              <a:rPr lang="en-US" dirty="0" smtClean="0"/>
              <a:t> con </a:t>
            </a:r>
            <a:r>
              <a:rPr lang="en-US" b="1" i="1" dirty="0" err="1" smtClean="0"/>
              <a:t>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condicional</a:t>
            </a:r>
            <a:r>
              <a:rPr lang="en-US" dirty="0" smtClean="0"/>
              <a:t> </a:t>
            </a:r>
            <a:r>
              <a:rPr lang="en-US" dirty="0" err="1" smtClean="0"/>
              <a:t>compuesto</a:t>
            </a:r>
            <a:r>
              <a:rPr lang="en-US" dirty="0" smtClean="0"/>
              <a:t> se </a:t>
            </a:r>
            <a:r>
              <a:rPr lang="en-US" dirty="0" err="1" smtClean="0"/>
              <a:t>usa</a:t>
            </a:r>
            <a:r>
              <a:rPr lang="en-US" dirty="0" smtClean="0"/>
              <a:t> en </a:t>
            </a:r>
            <a:r>
              <a:rPr lang="en-US" dirty="0" err="1" smtClean="0"/>
              <a:t>conjunción</a:t>
            </a:r>
            <a:r>
              <a:rPr lang="en-US" dirty="0" smtClean="0"/>
              <a:t> con el </a:t>
            </a:r>
            <a:r>
              <a:rPr lang="en-US" u="sng" dirty="0" err="1" smtClean="0"/>
              <a:t>pluscuamperfecto</a:t>
            </a:r>
            <a:r>
              <a:rPr lang="en-US" u="sng" dirty="0" smtClean="0"/>
              <a:t> del </a:t>
            </a:r>
            <a:r>
              <a:rPr lang="en-US" u="sng" dirty="0" err="1" smtClean="0"/>
              <a:t>subjuntivo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formar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oración</a:t>
            </a:r>
            <a:r>
              <a:rPr lang="en-US" dirty="0" smtClean="0"/>
              <a:t> </a:t>
            </a:r>
            <a:r>
              <a:rPr lang="en-US" dirty="0" err="1" smtClean="0"/>
              <a:t>ubicada</a:t>
            </a:r>
            <a:r>
              <a:rPr lang="en-US" dirty="0" smtClean="0"/>
              <a:t> en el </a:t>
            </a:r>
            <a:r>
              <a:rPr lang="en-US" dirty="0" err="1" smtClean="0"/>
              <a:t>pasado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sposición</a:t>
            </a:r>
            <a:r>
              <a:rPr lang="en-US" dirty="0" smtClean="0"/>
              <a:t>, </a:t>
            </a:r>
            <a:r>
              <a:rPr lang="en-US" dirty="0" err="1" smtClean="0"/>
              <a:t>poco</a:t>
            </a:r>
            <a:r>
              <a:rPr lang="en-US" dirty="0" smtClean="0"/>
              <a:t> </a:t>
            </a:r>
            <a:r>
              <a:rPr lang="en-US" dirty="0" err="1" smtClean="0"/>
              <a:t>posible</a:t>
            </a:r>
            <a:r>
              <a:rPr lang="en-US" dirty="0" smtClean="0"/>
              <a:t> o un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hipotético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err="1" smtClean="0"/>
              <a:t>Ejemplos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b="1" dirty="0" err="1" smtClean="0"/>
              <a:t>habría</a:t>
            </a:r>
            <a:r>
              <a:rPr lang="en-US" b="1" dirty="0" smtClean="0"/>
              <a:t> </a:t>
            </a:r>
            <a:r>
              <a:rPr lang="en-US" b="1" dirty="0" err="1" smtClean="0"/>
              <a:t>ido</a:t>
            </a:r>
            <a:r>
              <a:rPr lang="en-US" b="1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hubiera</a:t>
            </a:r>
            <a:r>
              <a:rPr lang="en-US" dirty="0" smtClean="0"/>
              <a:t> </a:t>
            </a:r>
            <a:r>
              <a:rPr lang="en-US" dirty="0" err="1" smtClean="0"/>
              <a:t>tenido</a:t>
            </a:r>
            <a:r>
              <a:rPr lang="en-US" dirty="0" smtClean="0"/>
              <a:t> el </a:t>
            </a:r>
            <a:r>
              <a:rPr lang="en-US" dirty="0" err="1" smtClean="0"/>
              <a:t>dinero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Él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b="1" dirty="0" err="1" smtClean="0"/>
              <a:t>habría</a:t>
            </a:r>
            <a:r>
              <a:rPr lang="en-US" b="1" dirty="0" smtClean="0"/>
              <a:t> </a:t>
            </a:r>
            <a:r>
              <a:rPr lang="en-US" b="1" dirty="0" err="1" smtClean="0"/>
              <a:t>ayudado</a:t>
            </a:r>
            <a:r>
              <a:rPr lang="en-US" b="1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hubiera</a:t>
            </a:r>
            <a:r>
              <a:rPr lang="en-US" dirty="0" smtClean="0"/>
              <a:t> </a:t>
            </a:r>
            <a:r>
              <a:rPr lang="en-US" dirty="0" err="1" smtClean="0"/>
              <a:t>estado</a:t>
            </a:r>
            <a:r>
              <a:rPr lang="en-US" dirty="0" smtClean="0"/>
              <a:t> en </a:t>
            </a:r>
            <a:r>
              <a:rPr lang="en-US" dirty="0" err="1" smtClean="0"/>
              <a:t>caso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5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Preguntas</a:t>
            </a:r>
            <a:r>
              <a:rPr lang="en-US" dirty="0" smtClean="0"/>
              <a:t> </a:t>
            </a:r>
            <a:r>
              <a:rPr lang="en-US" dirty="0" err="1" smtClean="0"/>
              <a:t>Retóricas</a:t>
            </a:r>
            <a:r>
              <a:rPr lang="en-US" dirty="0" smtClean="0"/>
              <a:t> en el </a:t>
            </a:r>
            <a:r>
              <a:rPr lang="en-US" dirty="0" err="1" smtClean="0"/>
              <a:t>Pasado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Se </a:t>
            </a:r>
            <a:r>
              <a:rPr lang="en-US" dirty="0" err="1" smtClean="0"/>
              <a:t>usa</a:t>
            </a:r>
            <a:r>
              <a:rPr lang="en-US" dirty="0" smtClean="0"/>
              <a:t> el </a:t>
            </a:r>
            <a:r>
              <a:rPr lang="en-US" dirty="0" err="1" smtClean="0"/>
              <a:t>condicional</a:t>
            </a:r>
            <a:r>
              <a:rPr lang="en-US" dirty="0" smtClean="0"/>
              <a:t> perfecto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conjetura</a:t>
            </a:r>
            <a:r>
              <a:rPr lang="en-US" dirty="0" smtClean="0"/>
              <a:t> en el </a:t>
            </a:r>
            <a:r>
              <a:rPr lang="en-US" dirty="0" err="1" smtClean="0"/>
              <a:t>pasado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verbo</a:t>
            </a:r>
            <a:r>
              <a:rPr lang="en-US" dirty="0" smtClean="0"/>
              <a:t> </a:t>
            </a:r>
            <a:r>
              <a:rPr lang="en-US" dirty="0" err="1" smtClean="0"/>
              <a:t>normalmente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en el </a:t>
            </a:r>
            <a:r>
              <a:rPr lang="en-US" dirty="0" err="1" smtClean="0"/>
              <a:t>imperfecto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Ejemplos</a:t>
            </a:r>
            <a:r>
              <a:rPr lang="en-US" dirty="0" smtClean="0"/>
              <a:t>:</a:t>
            </a:r>
          </a:p>
          <a:p>
            <a:r>
              <a:rPr lang="en-US" dirty="0" smtClean="0"/>
              <a:t>- ¿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habría</a:t>
            </a:r>
            <a:r>
              <a:rPr lang="en-US" dirty="0" smtClean="0"/>
              <a:t> </a:t>
            </a:r>
            <a:r>
              <a:rPr lang="en-US" dirty="0" err="1" smtClean="0"/>
              <a:t>estado</a:t>
            </a:r>
            <a:r>
              <a:rPr lang="en-US" dirty="0" smtClean="0"/>
              <a:t> </a:t>
            </a:r>
            <a:r>
              <a:rPr lang="en-US" dirty="0" err="1" smtClean="0"/>
              <a:t>Juanito</a:t>
            </a:r>
            <a:r>
              <a:rPr lang="en-US" dirty="0" smtClean="0"/>
              <a:t>?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Habría</a:t>
            </a:r>
            <a:r>
              <a:rPr lang="en-US" dirty="0" smtClean="0"/>
              <a:t> </a:t>
            </a:r>
            <a:r>
              <a:rPr lang="en-US" dirty="0" err="1" smtClean="0"/>
              <a:t>estado</a:t>
            </a:r>
            <a:r>
              <a:rPr lang="en-US" dirty="0" smtClean="0"/>
              <a:t> con los amigos.</a:t>
            </a:r>
          </a:p>
          <a:p>
            <a:r>
              <a:rPr lang="en-US" i="1" dirty="0" smtClean="0"/>
              <a:t>Me </a:t>
            </a:r>
            <a:r>
              <a:rPr lang="en-US" i="1" dirty="0" err="1" smtClean="0"/>
              <a:t>pregunto</a:t>
            </a:r>
            <a:r>
              <a:rPr lang="en-US" i="1" dirty="0" smtClean="0"/>
              <a:t>, “¿</a:t>
            </a:r>
            <a:r>
              <a:rPr lang="en-US" i="1" dirty="0" err="1" smtClean="0"/>
              <a:t>Dónde</a:t>
            </a:r>
            <a:r>
              <a:rPr lang="en-US" i="1" dirty="0" smtClean="0"/>
              <a:t> </a:t>
            </a:r>
            <a:r>
              <a:rPr lang="en-US" i="1" dirty="0" err="1" smtClean="0"/>
              <a:t>estaba</a:t>
            </a:r>
            <a:r>
              <a:rPr lang="en-US" i="1" dirty="0" smtClean="0"/>
              <a:t>?” </a:t>
            </a:r>
          </a:p>
          <a:p>
            <a:r>
              <a:rPr lang="en-US" i="1" dirty="0" err="1" smtClean="0"/>
              <a:t>Probablemente</a:t>
            </a:r>
            <a:r>
              <a:rPr lang="en-US" i="1" dirty="0" smtClean="0"/>
              <a:t> </a:t>
            </a:r>
            <a:r>
              <a:rPr lang="en-US" i="1" dirty="0" err="1" smtClean="0"/>
              <a:t>estaba</a:t>
            </a:r>
            <a:r>
              <a:rPr lang="en-US" i="1" dirty="0" smtClean="0"/>
              <a:t> con </a:t>
            </a:r>
            <a:r>
              <a:rPr lang="en-US" i="1" dirty="0" err="1" smtClean="0"/>
              <a:t>ellos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26932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378</TotalTime>
  <Words>580</Words>
  <Application>Microsoft Office PowerPoint</Application>
  <PresentationFormat>On-screen Show (4:3)</PresentationFormat>
  <Paragraphs>156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Austin</vt:lpstr>
      <vt:lpstr>Condicional Perfecto</vt:lpstr>
      <vt:lpstr>Slide 2</vt:lpstr>
      <vt:lpstr>Slide 3</vt:lpstr>
      <vt:lpstr>Modelos de Verbos Regulares</vt:lpstr>
      <vt:lpstr>Cont.</vt:lpstr>
      <vt:lpstr>Verbos Irregulares</vt:lpstr>
      <vt:lpstr>Los Usos del Condicional Perfecto</vt:lpstr>
      <vt:lpstr>Oraciones Compuestas con si</vt:lpstr>
      <vt:lpstr>Preguntas Retóricas en el Pasado</vt:lpstr>
      <vt:lpstr>Preguntas</vt:lpstr>
      <vt:lpstr>Slide 11</vt:lpstr>
      <vt:lpstr>Slide 12</vt:lpstr>
      <vt:lpstr>Slide 13</vt:lpstr>
      <vt:lpstr>Presente Perfecto!</vt:lpstr>
      <vt:lpstr>What is present perfect?</vt:lpstr>
      <vt:lpstr>Examples in English:</vt:lpstr>
      <vt:lpstr>How to Conjugate Haber:</vt:lpstr>
      <vt:lpstr>To Conjugate the Main Verb:</vt:lpstr>
      <vt:lpstr>Some Main Verbs Can Be Irregular:</vt:lpstr>
      <vt:lpstr>Now All Together! :D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Lizzie</dc:creator>
  <cp:lastModifiedBy>Loyda</cp:lastModifiedBy>
  <cp:revision>29</cp:revision>
  <dcterms:created xsi:type="dcterms:W3CDTF">2011-04-03T17:19:21Z</dcterms:created>
  <dcterms:modified xsi:type="dcterms:W3CDTF">2013-05-26T21:28:17Z</dcterms:modified>
</cp:coreProperties>
</file>